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61" r:id="rId9"/>
    <p:sldId id="262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ublicdomainpictures.net/view-image.php?image=14872&amp;jazyk=NL" TargetMode="Externa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DAF9A6-23C2-56D9-F8DB-D0F8E4467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62263" y="655592"/>
            <a:ext cx="5428489" cy="3278684"/>
          </a:xfrm>
        </p:spPr>
        <p:txBody>
          <a:bodyPr>
            <a:normAutofit fontScale="90000"/>
          </a:bodyPr>
          <a:lstStyle/>
          <a:p>
            <a:r>
              <a:rPr lang="hr-HR" dirty="0"/>
              <a:t>PODJELA SVJEDODŽBI</a:t>
            </a:r>
            <a:br>
              <a:rPr lang="hr-HR" dirty="0"/>
            </a:br>
            <a:r>
              <a:rPr lang="hr-HR" dirty="0"/>
              <a:t>- termini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418941-792E-07BF-F4C1-BB32FF29D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66685" y="3933534"/>
            <a:ext cx="5424749" cy="6217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000"/>
              <a:t>GLAZBENA ŠKOLA U VARAŽDINU &amp; PODRUČNI ODJELI</a:t>
            </a:r>
          </a:p>
        </p:txBody>
      </p:sp>
      <p:pic>
        <p:nvPicPr>
          <p:cNvPr id="5" name="Slika 4" descr="Slika na kojoj se prikazuje emblem, simbol, Žig, krug&#10;&#10;Opis je automatski generiran">
            <a:extLst>
              <a:ext uri="{FF2B5EF4-FFF2-40B4-BE49-F238E27FC236}">
                <a16:creationId xmlns:a16="http://schemas.microsoft.com/office/drawing/2014/main" id="{9A6E06BA-67D5-B261-BF72-3EDD85960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6621823" y="387473"/>
            <a:ext cx="3293612" cy="3293612"/>
          </a:xfrm>
          <a:prstGeom prst="rect">
            <a:avLst/>
          </a:prstGeom>
        </p:spPr>
      </p:pic>
      <p:pic>
        <p:nvPicPr>
          <p:cNvPr id="7" name="Slika 6" descr="Slika na kojoj se prikazuje dječak, odijevanje, osoba, dijete koje je tek prohodalo&#10;&#10;Opis je automatski generiran">
            <a:extLst>
              <a:ext uri="{FF2B5EF4-FFF2-40B4-BE49-F238E27FC236}">
                <a16:creationId xmlns:a16="http://schemas.microsoft.com/office/drawing/2014/main" id="{979E0C8F-88FC-24A5-5107-F18BE8CCB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420130">
            <a:off x="3292533" y="4695847"/>
            <a:ext cx="2705056" cy="126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6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FB42C-8797-E671-E115-0D40C348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Područni odjel u CESTICI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FB460918-A11C-44F9-8A06-768DC5CB33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951" y="1683218"/>
            <a:ext cx="5220353" cy="2037136"/>
          </a:xfrm>
        </p:spPr>
        <p:txBody>
          <a:bodyPr>
            <a:normAutofit/>
          </a:bodyPr>
          <a:lstStyle/>
          <a:p>
            <a:r>
              <a:rPr lang="hr-HR" b="1" dirty="0">
                <a:latin typeface="Abadi" panose="020B0604020104020204" pitchFamily="34" charset="0"/>
              </a:rPr>
              <a:t>utorak – 30.6.2026. </a:t>
            </a:r>
          </a:p>
          <a:p>
            <a:pPr lvl="1"/>
            <a:r>
              <a:rPr lang="hr-HR" sz="2000" dirty="0">
                <a:latin typeface="Abadi" panose="020B0604020104020204" pitchFamily="34" charset="0"/>
              </a:rPr>
              <a:t> 1. razred – 16:00 sati </a:t>
            </a:r>
          </a:p>
          <a:p>
            <a:pPr lvl="1"/>
            <a:r>
              <a:rPr lang="hr-HR" sz="2000" dirty="0">
                <a:latin typeface="Abadi" panose="020B0604020104020204" pitchFamily="34" charset="0"/>
              </a:rPr>
              <a:t> 2. razred – 16:30 SATI</a:t>
            </a:r>
          </a:p>
          <a:p>
            <a:pPr lvl="1"/>
            <a:r>
              <a:rPr lang="hr-HR" sz="2000" dirty="0">
                <a:latin typeface="Abadi" panose="020B0604020104020204" pitchFamily="34" charset="0"/>
              </a:rPr>
              <a:t> 3. razred – 17:00 sati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0A2D090B-BDE9-4D80-AD33-36CB8D6AD500}"/>
              </a:ext>
            </a:extLst>
          </p:cNvPr>
          <p:cNvSpPr txBox="1">
            <a:spLocks/>
          </p:cNvSpPr>
          <p:nvPr/>
        </p:nvSpPr>
        <p:spPr>
          <a:xfrm>
            <a:off x="5188257" y="1902886"/>
            <a:ext cx="5103225" cy="1535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>
                <a:latin typeface="Abadi" panose="020B0604020104020204" pitchFamily="34" charset="0"/>
              </a:rPr>
              <a:t>utorak – 30.6.2026. </a:t>
            </a:r>
          </a:p>
          <a:p>
            <a:pPr lvl="1"/>
            <a:r>
              <a:rPr lang="hr-HR" sz="2000" dirty="0">
                <a:latin typeface="Abadi" panose="020B0604020104020204" pitchFamily="34" charset="0"/>
              </a:rPr>
              <a:t> 4. razred – 17:30 sati </a:t>
            </a:r>
          </a:p>
          <a:p>
            <a:pPr lvl="1"/>
            <a:r>
              <a:rPr lang="hr-HR" sz="2000" dirty="0">
                <a:latin typeface="Abadi" panose="020B0604020104020204" pitchFamily="34" charset="0"/>
              </a:rPr>
              <a:t> 5. razred – 18:00 SATI</a:t>
            </a:r>
          </a:p>
          <a:p>
            <a:pPr lvl="1"/>
            <a:r>
              <a:rPr lang="hr-HR" sz="2000" dirty="0">
                <a:latin typeface="Abadi" panose="020B0604020104020204" pitchFamily="34" charset="0"/>
              </a:rPr>
              <a:t> 6. razred – 18:30 sati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3CFF861-9FE7-4A72-A6C2-035550FF37A5}"/>
              </a:ext>
            </a:extLst>
          </p:cNvPr>
          <p:cNvSpPr txBox="1"/>
          <p:nvPr/>
        </p:nvSpPr>
        <p:spPr>
          <a:xfrm>
            <a:off x="514318" y="3657600"/>
            <a:ext cx="107398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b="1" dirty="0">
                <a:latin typeface="Abadi" panose="020B0604020104020204" pitchFamily="34" charset="0"/>
              </a:rPr>
              <a:t>Upis u viši razred je odmah nakon podjele svjedodžbi ili naknadno u Glazbenoj školi u Varaždinu najkasnije do petka, 17.7.2026. </a:t>
            </a:r>
          </a:p>
          <a:p>
            <a:r>
              <a:rPr lang="hr-HR" sz="1400" b="1" dirty="0">
                <a:latin typeface="Abadi" panose="020B0604020104020204" pitchFamily="34" charset="0"/>
              </a:rPr>
              <a:t>ili u razdoblju od 17.8.2026. do 24.8.2026. od 8 do 13 sati u tajništvu (soba 7). </a:t>
            </a:r>
            <a:br>
              <a:rPr lang="hr-HR" sz="1400" b="1" dirty="0">
                <a:latin typeface="Abadi" panose="020B0604020104020204" pitchFamily="34" charset="0"/>
              </a:rPr>
            </a:br>
            <a:endParaRPr lang="hr-HR" sz="1400" b="1" dirty="0">
              <a:latin typeface="Abadi" panose="020B0604020104020204" pitchFamily="34" charset="0"/>
            </a:endParaRPr>
          </a:p>
          <a:p>
            <a:r>
              <a:rPr lang="hr-HR" sz="1400" dirty="0">
                <a:solidFill>
                  <a:srgbClr val="C00000"/>
                </a:solidFill>
                <a:latin typeface="Abadi" panose="020B0604020104020204" pitchFamily="34" charset="0"/>
              </a:rPr>
              <a:t>Upisi se neće vršiti od 20.7.2026. do 14.8.2026.!</a:t>
            </a:r>
          </a:p>
          <a:p>
            <a:endParaRPr lang="hr-HR" sz="1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r>
              <a:rPr lang="hr-HR" sz="1400" dirty="0">
                <a:latin typeface="Abadi" panose="020B0604020104020204" pitchFamily="34" charset="0"/>
              </a:rPr>
              <a:t>Za učenike koji do 24.8.2026. ne izvrše upis u viši razred, smatrat će se da ne nastavljaju školovanje u Područnom odjelu u Cestici</a:t>
            </a:r>
            <a:br>
              <a:rPr lang="hr-HR" sz="1400" dirty="0">
                <a:latin typeface="Abadi" panose="020B0604020104020204" pitchFamily="34" charset="0"/>
              </a:rPr>
            </a:br>
            <a:r>
              <a:rPr lang="hr-HR" sz="1400" dirty="0">
                <a:latin typeface="Abadi" panose="020B0604020104020204" pitchFamily="34" charset="0"/>
              </a:rPr>
              <a:t> te se više neće moći upisati!</a:t>
            </a:r>
          </a:p>
          <a:p>
            <a:r>
              <a:rPr lang="hr-HR" sz="1400" dirty="0">
                <a:latin typeface="Abadi" panose="020B0604020104020204" pitchFamily="34" charset="0"/>
              </a:rPr>
              <a:t>Učenici koji ne nastavljaju školovanje, dužni su dostaviti zahtjev za ispis na administrator@glazbena.hr </a:t>
            </a:r>
          </a:p>
        </p:txBody>
      </p:sp>
    </p:spTree>
    <p:extLst>
      <p:ext uri="{BB962C8B-B14F-4D97-AF65-F5344CB8AC3E}">
        <p14:creationId xmlns:p14="http://schemas.microsoft.com/office/powerpoint/2010/main" val="341302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FB42C-8797-E671-E115-0D40C348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52718"/>
            <a:ext cx="10396882" cy="1151965"/>
          </a:xfrm>
        </p:spPr>
        <p:txBody>
          <a:bodyPr>
            <a:normAutofit/>
          </a:bodyPr>
          <a:lstStyle/>
          <a:p>
            <a:r>
              <a:rPr lang="hr-HR" sz="4400" dirty="0"/>
              <a:t>Područni odjel u LEPOGLAVI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BA5B195-FE54-44E2-AD30-4748BFA654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03456"/>
            <a:ext cx="6557682" cy="1925544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Abadi" panose="020B0604020104020204" pitchFamily="34" charset="0"/>
              </a:rPr>
              <a:t>Srijeda – 1.7.2026. </a:t>
            </a:r>
          </a:p>
          <a:p>
            <a:pPr lvl="1"/>
            <a:r>
              <a:rPr lang="hr-HR" sz="2400" dirty="0">
                <a:latin typeface="Abadi" panose="020B0604020104020204" pitchFamily="34" charset="0"/>
              </a:rPr>
              <a:t> 1., 2. &amp; 3. razred – 16:00 sati</a:t>
            </a:r>
          </a:p>
          <a:p>
            <a:pPr lvl="1"/>
            <a:r>
              <a:rPr lang="hr-HR" sz="2400" dirty="0">
                <a:latin typeface="Abadi" panose="020B0604020104020204" pitchFamily="34" charset="0"/>
              </a:rPr>
              <a:t> 4., 5. &amp; 6. razred – 17:00 sati</a:t>
            </a:r>
            <a:endParaRPr lang="hr-HR" sz="24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D910793-A4DA-492F-9B17-4D5B8C3FD518}"/>
              </a:ext>
            </a:extLst>
          </p:cNvPr>
          <p:cNvSpPr txBox="1"/>
          <p:nvPr/>
        </p:nvSpPr>
        <p:spPr>
          <a:xfrm>
            <a:off x="514318" y="3429000"/>
            <a:ext cx="107398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b="1" dirty="0">
                <a:latin typeface="Abadi" panose="020B0604020104020204" pitchFamily="34" charset="0"/>
              </a:rPr>
              <a:t>Upis u viši razred je odmah nakon podjele svjedodžbi ili naknadno u Glazbenoj školi u Varaždinu najkasnije do petka, 17.7.2026. </a:t>
            </a:r>
          </a:p>
          <a:p>
            <a:r>
              <a:rPr lang="hr-HR" sz="1400" b="1" dirty="0">
                <a:latin typeface="Abadi" panose="020B0604020104020204" pitchFamily="34" charset="0"/>
              </a:rPr>
              <a:t>ili u razdoblju od 17.8.2026. do 24.8.2026. od 8 do 13 sati u tajništvu (soba 7). </a:t>
            </a:r>
            <a:br>
              <a:rPr lang="hr-HR" sz="1400" b="1" dirty="0">
                <a:latin typeface="Abadi" panose="020B0604020104020204" pitchFamily="34" charset="0"/>
              </a:rPr>
            </a:br>
            <a:endParaRPr lang="hr-HR" sz="1400" b="1" dirty="0">
              <a:latin typeface="Abadi" panose="020B0604020104020204" pitchFamily="34" charset="0"/>
            </a:endParaRPr>
          </a:p>
          <a:p>
            <a:r>
              <a:rPr lang="hr-HR" sz="1400" dirty="0">
                <a:solidFill>
                  <a:srgbClr val="C00000"/>
                </a:solidFill>
                <a:latin typeface="Abadi" panose="020B0604020104020204" pitchFamily="34" charset="0"/>
              </a:rPr>
              <a:t>Upisi se neće vršiti od 20.7.2026. do 14.8.2026.!</a:t>
            </a:r>
          </a:p>
          <a:p>
            <a:endParaRPr lang="hr-HR" sz="1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r>
              <a:rPr lang="hr-HR" sz="1400" dirty="0">
                <a:latin typeface="Abadi" panose="020B0604020104020204" pitchFamily="34" charset="0"/>
              </a:rPr>
              <a:t>Za učenike koji do 24.8.2026. ne izvrše upis u viši razred, smatrat će se da ne nastavljaju školovanje u Područnom odjelu u Lepoglavi</a:t>
            </a:r>
            <a:br>
              <a:rPr lang="hr-HR" sz="1400" dirty="0">
                <a:latin typeface="Abadi" panose="020B0604020104020204" pitchFamily="34" charset="0"/>
              </a:rPr>
            </a:br>
            <a:r>
              <a:rPr lang="hr-HR" sz="1400" dirty="0">
                <a:latin typeface="Abadi" panose="020B0604020104020204" pitchFamily="34" charset="0"/>
              </a:rPr>
              <a:t> te se više neće moći upisati!</a:t>
            </a:r>
          </a:p>
          <a:p>
            <a:endParaRPr lang="hr-HR" sz="1400" dirty="0">
              <a:latin typeface="Abadi" panose="020B0604020104020204" pitchFamily="34" charset="0"/>
            </a:endParaRPr>
          </a:p>
          <a:p>
            <a:r>
              <a:rPr lang="hr-HR" sz="1400" dirty="0">
                <a:latin typeface="Abadi" panose="020B0604020104020204" pitchFamily="34" charset="0"/>
              </a:rPr>
              <a:t>Učenici koji ne nastavljaju školovanje, dužni su dostaviti zahtjev za ispis na administrator@glazbena.hr </a:t>
            </a:r>
          </a:p>
        </p:txBody>
      </p:sp>
    </p:spTree>
    <p:extLst>
      <p:ext uri="{BB962C8B-B14F-4D97-AF65-F5344CB8AC3E}">
        <p14:creationId xmlns:p14="http://schemas.microsoft.com/office/powerpoint/2010/main" val="427630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FB42C-8797-E671-E115-0D40C348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89965"/>
            <a:ext cx="10396882" cy="1151965"/>
          </a:xfrm>
        </p:spPr>
        <p:txBody>
          <a:bodyPr>
            <a:normAutofit/>
          </a:bodyPr>
          <a:lstStyle/>
          <a:p>
            <a:r>
              <a:rPr lang="hr-HR" sz="4400" dirty="0"/>
              <a:t>Pripremno obrazovanje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D67FC0-E2A4-3FC9-589A-0F2B4EF1E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048" y="1541930"/>
            <a:ext cx="10134600" cy="1845216"/>
          </a:xfrm>
        </p:spPr>
        <p:txBody>
          <a:bodyPr/>
          <a:lstStyle/>
          <a:p>
            <a:r>
              <a:rPr lang="hr-HR" sz="2800" b="1" dirty="0">
                <a:latin typeface="Abadi" panose="020B0604020104020204" pitchFamily="34" charset="0"/>
              </a:rPr>
              <a:t>Srijeda – 1.7.2026.</a:t>
            </a:r>
          </a:p>
          <a:p>
            <a:pPr lvl="1"/>
            <a:r>
              <a:rPr lang="hr-HR" sz="2400" b="1" dirty="0">
                <a:latin typeface="Abadi" panose="020B0604020104020204" pitchFamily="34" charset="0"/>
              </a:rPr>
              <a:t>1. razred pripremnog obrazovanja – 10:00 sati – učionica 13</a:t>
            </a:r>
          </a:p>
          <a:p>
            <a:pPr lvl="1"/>
            <a:r>
              <a:rPr lang="hr-HR" sz="2400" b="1" dirty="0">
                <a:latin typeface="Abadi" panose="020B0604020104020204" pitchFamily="34" charset="0"/>
              </a:rPr>
              <a:t>2. razred pripremnog obrazovanja – 10:00 sati – učionica 15</a:t>
            </a:r>
            <a:endParaRPr lang="hr-HR" sz="2000" dirty="0">
              <a:latin typeface="Abadi" panose="020B0604020104020204" pitchFamily="34" charset="0"/>
            </a:endParaRP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7C0BDD1-98DD-4DF8-91A7-9CBF6380D305}"/>
              </a:ext>
            </a:extLst>
          </p:cNvPr>
          <p:cNvSpPr txBox="1"/>
          <p:nvPr/>
        </p:nvSpPr>
        <p:spPr>
          <a:xfrm>
            <a:off x="623048" y="3361765"/>
            <a:ext cx="98880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latin typeface="Abadi" panose="020B0604020104020204" pitchFamily="34" charset="0"/>
              </a:rPr>
              <a:t>Upis u viši razred (2. </a:t>
            </a:r>
            <a:r>
              <a:rPr lang="hr-HR" sz="1600" b="1" dirty="0" err="1">
                <a:latin typeface="Abadi" panose="020B0604020104020204" pitchFamily="34" charset="0"/>
              </a:rPr>
              <a:t>pr</a:t>
            </a:r>
            <a:r>
              <a:rPr lang="hr-HR" sz="1600" b="1" dirty="0">
                <a:latin typeface="Abadi" panose="020B0604020104020204" pitchFamily="34" charset="0"/>
              </a:rPr>
              <a:t>) moguć je najkasnije do petka, 17.7.2026. </a:t>
            </a:r>
          </a:p>
          <a:p>
            <a:r>
              <a:rPr lang="hr-HR" sz="1600" b="1" dirty="0">
                <a:latin typeface="Abadi" panose="020B0604020104020204" pitchFamily="34" charset="0"/>
              </a:rPr>
              <a:t>ili u razdoblju od 17.8.2026. do 24.8.2026. od 8 do 13 sati u tajništvu (soba 7) </a:t>
            </a:r>
            <a:br>
              <a:rPr lang="hr-HR" sz="1600" b="1" dirty="0">
                <a:latin typeface="Abadi" panose="020B0604020104020204" pitchFamily="34" charset="0"/>
              </a:rPr>
            </a:br>
            <a:endParaRPr lang="hr-HR" sz="1600" b="1" dirty="0">
              <a:latin typeface="Abadi" panose="020B0604020104020204" pitchFamily="34" charset="0"/>
            </a:endParaRPr>
          </a:p>
          <a:p>
            <a:r>
              <a:rPr lang="hr-HR" sz="1600" dirty="0">
                <a:solidFill>
                  <a:srgbClr val="C00000"/>
                </a:solidFill>
                <a:latin typeface="Abadi" panose="020B0604020104020204" pitchFamily="34" charset="0"/>
              </a:rPr>
              <a:t>Upisi se neće vršiti od 20.7.2026. do 14.8.2026.!</a:t>
            </a:r>
          </a:p>
          <a:p>
            <a:endParaRPr lang="hr-HR" sz="16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r>
              <a:rPr lang="hr-HR" sz="1600" dirty="0">
                <a:latin typeface="Abadi" panose="020B0604020104020204" pitchFamily="34" charset="0"/>
              </a:rPr>
              <a:t>Za učenike koji do 24.8.2026. ne izvrše upis u viši razred, smatrat će se da ne nastavljaju školovanje u Glazbenoj školi u Varaždinu te se više neće moći upisati!</a:t>
            </a:r>
          </a:p>
          <a:p>
            <a:endParaRPr lang="hr-HR" sz="1600" dirty="0">
              <a:latin typeface="Abadi" panose="020B0604020104020204" pitchFamily="34" charset="0"/>
            </a:endParaRPr>
          </a:p>
          <a:p>
            <a:r>
              <a:rPr lang="hr-HR" sz="1600" dirty="0">
                <a:latin typeface="Abadi" panose="020B0604020104020204" pitchFamily="34" charset="0"/>
              </a:rPr>
              <a:t>Učenici koji ne nastavljaju školovanje, dužni su dostaviti zahtjev za ispis na administrator@glazbena.hr </a:t>
            </a:r>
          </a:p>
        </p:txBody>
      </p:sp>
    </p:spTree>
    <p:extLst>
      <p:ext uri="{BB962C8B-B14F-4D97-AF65-F5344CB8AC3E}">
        <p14:creationId xmlns:p14="http://schemas.microsoft.com/office/powerpoint/2010/main" val="240830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FB42C-8797-E671-E115-0D40C348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77" y="416859"/>
            <a:ext cx="10396882" cy="1151965"/>
          </a:xfrm>
        </p:spPr>
        <p:txBody>
          <a:bodyPr>
            <a:normAutofit/>
          </a:bodyPr>
          <a:lstStyle/>
          <a:p>
            <a:r>
              <a:rPr lang="hr-HR" sz="4400" dirty="0"/>
              <a:t>Srednja škola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D67FC0-E2A4-3FC9-589A-0F2B4EF1E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143" y="1805980"/>
            <a:ext cx="5957046" cy="1903650"/>
          </a:xfrm>
        </p:spPr>
        <p:txBody>
          <a:bodyPr>
            <a:normAutofit fontScale="92500" lnSpcReduction="10000"/>
          </a:bodyPr>
          <a:lstStyle/>
          <a:p>
            <a:r>
              <a:rPr lang="hr-HR" sz="2800" b="1" dirty="0">
                <a:latin typeface="Abadi" panose="020B0604020104020204" pitchFamily="34" charset="0"/>
              </a:rPr>
              <a:t> </a:t>
            </a:r>
            <a:r>
              <a:rPr lang="hr-HR" sz="2600" b="1" dirty="0">
                <a:latin typeface="Abadi" panose="020B0604020104020204" pitchFamily="34" charset="0"/>
              </a:rPr>
              <a:t>srijeda – 1.7.2026.</a:t>
            </a:r>
          </a:p>
          <a:p>
            <a:pPr lvl="1"/>
            <a:r>
              <a:rPr lang="hr-HR" sz="2400" b="1" dirty="0">
                <a:latin typeface="Abadi" panose="020B0604020104020204" pitchFamily="34" charset="0"/>
              </a:rPr>
              <a:t>1.A – 10:00 sati – učionica 17</a:t>
            </a:r>
          </a:p>
          <a:p>
            <a:pPr lvl="1"/>
            <a:r>
              <a:rPr lang="hr-HR" sz="2400" b="1" dirty="0">
                <a:latin typeface="Abadi" panose="020B0604020104020204" pitchFamily="34" charset="0"/>
              </a:rPr>
              <a:t>2.A – 10:00 sati – učionica 21</a:t>
            </a:r>
          </a:p>
          <a:p>
            <a:pPr lvl="1"/>
            <a:r>
              <a:rPr lang="hr-HR" sz="2400" b="1" dirty="0">
                <a:latin typeface="Abadi" panose="020B0604020104020204" pitchFamily="34" charset="0"/>
              </a:rPr>
              <a:t>3.A – 10:00 sati – učionica 20</a:t>
            </a:r>
          </a:p>
          <a:p>
            <a:pPr lvl="1"/>
            <a:endParaRPr lang="hr-HR" sz="2000" dirty="0">
              <a:latin typeface="Abadi" panose="020B0604020104020204" pitchFamily="34" charset="0"/>
            </a:endParaRPr>
          </a:p>
          <a:p>
            <a:endParaRPr lang="hr-HR" dirty="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3DBE4156-B6D4-4F09-A933-79014CF3CC57}"/>
              </a:ext>
            </a:extLst>
          </p:cNvPr>
          <p:cNvSpPr txBox="1">
            <a:spLocks/>
          </p:cNvSpPr>
          <p:nvPr/>
        </p:nvSpPr>
        <p:spPr>
          <a:xfrm>
            <a:off x="5699379" y="1805980"/>
            <a:ext cx="5452716" cy="2504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 dirty="0">
                <a:latin typeface="Abadi" panose="020B0604020104020204" pitchFamily="34" charset="0"/>
              </a:rPr>
              <a:t> </a:t>
            </a:r>
            <a:r>
              <a:rPr lang="hr-HR" sz="2400" b="1" dirty="0">
                <a:latin typeface="Abadi" panose="020B0604020104020204" pitchFamily="34" charset="0"/>
              </a:rPr>
              <a:t>srijeda – 1.7.2026.</a:t>
            </a:r>
          </a:p>
          <a:p>
            <a:pPr lvl="1">
              <a:lnSpc>
                <a:spcPct val="100000"/>
              </a:lnSpc>
            </a:pPr>
            <a:r>
              <a:rPr lang="hr-HR" sz="2200" b="1" dirty="0">
                <a:latin typeface="Abadi" panose="020B0604020104020204" pitchFamily="34" charset="0"/>
              </a:rPr>
              <a:t>1.B – 10:00 sati – učionica 10</a:t>
            </a:r>
          </a:p>
          <a:p>
            <a:pPr lvl="1">
              <a:lnSpc>
                <a:spcPct val="100000"/>
              </a:lnSpc>
            </a:pPr>
            <a:r>
              <a:rPr lang="hr-HR" sz="2200" b="1" dirty="0">
                <a:latin typeface="Abadi" panose="020B0604020104020204" pitchFamily="34" charset="0"/>
              </a:rPr>
              <a:t>2.B – 10:00 sati – učionica 12</a:t>
            </a:r>
          </a:p>
          <a:p>
            <a:pPr lvl="1">
              <a:lnSpc>
                <a:spcPct val="100000"/>
              </a:lnSpc>
            </a:pPr>
            <a:r>
              <a:rPr lang="hr-HR" sz="2200" b="1" dirty="0">
                <a:latin typeface="Abadi" panose="020B0604020104020204" pitchFamily="34" charset="0"/>
              </a:rPr>
              <a:t>3.B – 10:00 sati – učionica 14</a:t>
            </a:r>
          </a:p>
          <a:p>
            <a:pPr marL="457200" lvl="1" indent="0">
              <a:buNone/>
            </a:pPr>
            <a:endParaRPr lang="hr-HR" sz="2400" b="1" dirty="0">
              <a:latin typeface="Abadi" panose="020B0604020104020204" pitchFamily="34" charset="0"/>
            </a:endParaRPr>
          </a:p>
          <a:p>
            <a:pPr lvl="1"/>
            <a:endParaRPr lang="hr-HR" sz="2000" dirty="0">
              <a:latin typeface="Abadi" panose="020B0604020104020204" pitchFamily="34" charset="0"/>
            </a:endParaRPr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F47973B-86F7-41E3-B126-98565959C029}"/>
              </a:ext>
            </a:extLst>
          </p:cNvPr>
          <p:cNvSpPr txBox="1"/>
          <p:nvPr/>
        </p:nvSpPr>
        <p:spPr>
          <a:xfrm>
            <a:off x="457200" y="3562169"/>
            <a:ext cx="103273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b="1" dirty="0">
                <a:latin typeface="Abadi" panose="020B0604020104020204" pitchFamily="34" charset="0"/>
              </a:rPr>
              <a:t>Upis u viši razred moguć je najkasnije do petka, 17.7.2026. </a:t>
            </a:r>
          </a:p>
          <a:p>
            <a:r>
              <a:rPr lang="hr-HR" sz="1400" b="1" dirty="0">
                <a:latin typeface="Abadi" panose="020B0604020104020204" pitchFamily="34" charset="0"/>
              </a:rPr>
              <a:t>ili u razdoblju od 17.8.2026. do 24.8.2026. od 8 do 13 sati u tajništvu (soba 7) </a:t>
            </a:r>
            <a:br>
              <a:rPr lang="hr-HR" sz="1400" b="1" dirty="0">
                <a:latin typeface="Abadi" panose="020B0604020104020204" pitchFamily="34" charset="0"/>
              </a:rPr>
            </a:br>
            <a:endParaRPr lang="hr-HR" sz="1400" b="1" dirty="0">
              <a:latin typeface="Abadi" panose="020B0604020104020204" pitchFamily="34" charset="0"/>
            </a:endParaRPr>
          </a:p>
          <a:p>
            <a:r>
              <a:rPr lang="hr-HR" sz="1400" dirty="0">
                <a:solidFill>
                  <a:srgbClr val="C00000"/>
                </a:solidFill>
                <a:latin typeface="Abadi" panose="020B0604020104020204" pitchFamily="34" charset="0"/>
              </a:rPr>
              <a:t>Upisi se neće vršiti od 20.7.2026. do 14.8.2026.!</a:t>
            </a:r>
          </a:p>
          <a:p>
            <a:endParaRPr lang="hr-HR" sz="1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r>
              <a:rPr lang="hr-HR" sz="1400" dirty="0">
                <a:latin typeface="Abadi" panose="020B0604020104020204" pitchFamily="34" charset="0"/>
              </a:rPr>
              <a:t>Za učenike koji do 24.8.2026. ne izvrše upis u viši razred, smatrat će se da ne nastavljaju školovanje u Glazbenoj školi u Varaždinu te se više neće moći upisati!</a:t>
            </a:r>
          </a:p>
          <a:p>
            <a:endParaRPr lang="hr-HR" sz="1400" dirty="0">
              <a:latin typeface="Abadi" panose="020B0604020104020204" pitchFamily="34" charset="0"/>
            </a:endParaRPr>
          </a:p>
          <a:p>
            <a:r>
              <a:rPr lang="hr-HR" sz="1400" dirty="0">
                <a:latin typeface="Abadi" panose="020B0604020104020204" pitchFamily="34" charset="0"/>
              </a:rPr>
              <a:t>Učenici koji ne nastavljaju školovanje, dužni su dostaviti zahtjev za ispis na administrator@glazbena.hr </a:t>
            </a:r>
          </a:p>
        </p:txBody>
      </p:sp>
    </p:spTree>
    <p:extLst>
      <p:ext uri="{BB962C8B-B14F-4D97-AF65-F5344CB8AC3E}">
        <p14:creationId xmlns:p14="http://schemas.microsoft.com/office/powerpoint/2010/main" val="141295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FB42C-8797-E671-E115-0D40C348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000128" cy="551329"/>
          </a:xfrm>
        </p:spPr>
        <p:txBody>
          <a:bodyPr>
            <a:noAutofit/>
          </a:bodyPr>
          <a:lstStyle/>
          <a:p>
            <a:r>
              <a:rPr lang="hr-HR" sz="4400" dirty="0"/>
              <a:t>1. RAZRED OSNOVNE GLAZBENE ŠKOLE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D67FC0-E2A4-3FC9-589A-0F2B4EF1E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310361"/>
            <a:ext cx="9820835" cy="23113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800" b="1" dirty="0">
                <a:latin typeface="Abadi" panose="020B0604020104020204" pitchFamily="34" charset="0"/>
              </a:rPr>
              <a:t> </a:t>
            </a:r>
            <a:r>
              <a:rPr lang="hr-HR" sz="2400" b="1" dirty="0">
                <a:latin typeface="Abadi" panose="020B0604020104020204" pitchFamily="34" charset="0"/>
              </a:rPr>
              <a:t>UTORAK – 30.6.2026. – velika koncertna dvorana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 9-10 ILI 16-17 SATI PREZIMENA  A-k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10-11 ILI 17-18 SATI PREZIMENA L-p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11-12 ILI 18-19 SATI PREZIMENA R-Ž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4C88FF8-03B1-4429-BEF1-C5C03F330969}"/>
              </a:ext>
            </a:extLst>
          </p:cNvPr>
          <p:cNvSpPr txBox="1"/>
          <p:nvPr/>
        </p:nvSpPr>
        <p:spPr>
          <a:xfrm>
            <a:off x="685801" y="3347027"/>
            <a:ext cx="98880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dirty="0">
                <a:latin typeface="Abadi" panose="020B0604020104020204" pitchFamily="34" charset="0"/>
              </a:rPr>
              <a:t>Upis u 2. razred moguć je ONLINE (upute šalje razrednica) najkasnije do 24.8.2026. ili osobnim dolaskom u tajništvu (soba 7)</a:t>
            </a:r>
            <a:r>
              <a:rPr lang="pl-PL" sz="1600" dirty="0">
                <a:latin typeface="Abadi" panose="020B0604020104020204" pitchFamily="34" charset="0"/>
              </a:rPr>
              <a:t> do petka, 17.7.2026.  ili od 17.8.2026. do 24.8.2026. od 8 do 13 sati!</a:t>
            </a:r>
          </a:p>
          <a:p>
            <a:endParaRPr lang="hr-HR" sz="1600" dirty="0">
              <a:latin typeface="Abadi" panose="020B0604020104020204" pitchFamily="34" charset="0"/>
            </a:endParaRPr>
          </a:p>
          <a:p>
            <a:r>
              <a:rPr lang="hr-HR" sz="1600" dirty="0">
                <a:solidFill>
                  <a:srgbClr val="C00000"/>
                </a:solidFill>
                <a:latin typeface="Abadi" panose="020B0604020104020204" pitchFamily="34" charset="0"/>
              </a:rPr>
              <a:t>Upisi se neće vršiti od 20.7.2026. do 14.8.2026.!</a:t>
            </a:r>
          </a:p>
          <a:p>
            <a:endParaRPr lang="hr-HR" sz="1600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r>
              <a:rPr lang="hr-HR" sz="1600" dirty="0">
                <a:latin typeface="Abadi" panose="020B0604020104020204" pitchFamily="34" charset="0"/>
              </a:rPr>
              <a:t>Za učenike koji do 24.8.2026. ne izvrše upis u viši razred, smatrat će se da ne nastavljaju školovanje u Glazbenoj školi u Varaždinu te se više neće moći upisati</a:t>
            </a:r>
          </a:p>
          <a:p>
            <a:endParaRPr lang="hr-HR" sz="1600" dirty="0">
              <a:latin typeface="Abadi" panose="020B0604020104020204" pitchFamily="34" charset="0"/>
            </a:endParaRPr>
          </a:p>
          <a:p>
            <a:r>
              <a:rPr lang="hr-HR" sz="1600" dirty="0">
                <a:latin typeface="Abadi" panose="020B0604020104020204" pitchFamily="34" charset="0"/>
              </a:rPr>
              <a:t>Učenici koji ne nastavljaju školovanje, dužni su dostaviti zahtjev za ispis na administrator@glazbena.hr </a:t>
            </a:r>
          </a:p>
        </p:txBody>
      </p:sp>
    </p:spTree>
    <p:extLst>
      <p:ext uri="{BB962C8B-B14F-4D97-AF65-F5344CB8AC3E}">
        <p14:creationId xmlns:p14="http://schemas.microsoft.com/office/powerpoint/2010/main" val="275719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FB42C-8797-E671-E115-0D40C348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3113"/>
            <a:ext cx="10396882" cy="1151965"/>
          </a:xfrm>
        </p:spPr>
        <p:txBody>
          <a:bodyPr>
            <a:normAutofit/>
          </a:bodyPr>
          <a:lstStyle/>
          <a:p>
            <a:r>
              <a:rPr lang="hr-HR" sz="4400" dirty="0"/>
              <a:t>2. RAZRED OSNOVNE GLAZBENE ŠKOLE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D67FC0-E2A4-3FC9-589A-0F2B4EF1E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048" y="1383579"/>
            <a:ext cx="9031940" cy="19796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800" b="1" dirty="0">
                <a:latin typeface="Abadi" panose="020B0604020104020204" pitchFamily="34" charset="0"/>
              </a:rPr>
              <a:t> </a:t>
            </a:r>
            <a:r>
              <a:rPr lang="hr-HR" sz="2400" b="1" dirty="0">
                <a:latin typeface="Abadi" panose="020B0604020104020204" pitchFamily="34" charset="0"/>
              </a:rPr>
              <a:t>utorak – 30.6.2026. – velika KONCERTNA DVORANA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 9-10 ILI 16-17 SATI PREZIMENA  a-i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10-11 ILI 17-18 SATI PREZIMENA j-n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11-12 ILI 18-19 SATI PREZIMENA o-Ž</a:t>
            </a:r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8575F88-255A-42D2-A98A-2DEF879DC012}"/>
              </a:ext>
            </a:extLst>
          </p:cNvPr>
          <p:cNvSpPr txBox="1"/>
          <p:nvPr/>
        </p:nvSpPr>
        <p:spPr>
          <a:xfrm>
            <a:off x="623048" y="3361765"/>
            <a:ext cx="98880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latin typeface="Abadi" panose="020B0604020104020204" pitchFamily="34" charset="0"/>
              </a:rPr>
              <a:t>Upis u 3. razred moguć je najkasnije do petka, 17.7.2026. </a:t>
            </a:r>
          </a:p>
          <a:p>
            <a:r>
              <a:rPr lang="hr-HR" sz="1600" b="1" dirty="0">
                <a:latin typeface="Abadi" panose="020B0604020104020204" pitchFamily="34" charset="0"/>
              </a:rPr>
              <a:t>ili u razdoblju od 17.8.2026. do 24.8.2026. od 8 do 13 sati u tajništvu (soba 7) </a:t>
            </a:r>
            <a:br>
              <a:rPr lang="hr-HR" sz="1600" b="1" dirty="0">
                <a:latin typeface="Abadi" panose="020B0604020104020204" pitchFamily="34" charset="0"/>
              </a:rPr>
            </a:br>
            <a:endParaRPr lang="hr-HR" sz="1600" b="1" dirty="0">
              <a:latin typeface="Abadi" panose="020B0604020104020204" pitchFamily="34" charset="0"/>
            </a:endParaRPr>
          </a:p>
          <a:p>
            <a:r>
              <a:rPr lang="hr-HR" sz="1600" dirty="0">
                <a:solidFill>
                  <a:srgbClr val="C00000"/>
                </a:solidFill>
                <a:latin typeface="Abadi" panose="020B0604020104020204" pitchFamily="34" charset="0"/>
              </a:rPr>
              <a:t>Upisi se neće vršiti od 20.7.2026. do 14.8.2026.!</a:t>
            </a:r>
          </a:p>
          <a:p>
            <a:endParaRPr lang="hr-HR" sz="16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r>
              <a:rPr lang="hr-HR" sz="1600" dirty="0">
                <a:latin typeface="Abadi" panose="020B0604020104020204" pitchFamily="34" charset="0"/>
              </a:rPr>
              <a:t>Za učenike koji do 24.8.2026. ne izvrše upis u viši razred, smatrat će se da ne nastavljaju školovanje u Glazbenoj školi u Varaždinu te se više neće moći upisati!</a:t>
            </a:r>
          </a:p>
          <a:p>
            <a:endParaRPr lang="hr-HR" sz="1600" dirty="0">
              <a:latin typeface="Abadi" panose="020B0604020104020204" pitchFamily="34" charset="0"/>
            </a:endParaRPr>
          </a:p>
          <a:p>
            <a:r>
              <a:rPr lang="hr-HR" sz="1600" dirty="0">
                <a:latin typeface="Abadi" panose="020B0604020104020204" pitchFamily="34" charset="0"/>
              </a:rPr>
              <a:t>Učenici koji ne nastavljaju školovanje, dužni su dostaviti zahtjev za ispis na administrator@glazbena.hr </a:t>
            </a:r>
          </a:p>
        </p:txBody>
      </p:sp>
    </p:spTree>
    <p:extLst>
      <p:ext uri="{BB962C8B-B14F-4D97-AF65-F5344CB8AC3E}">
        <p14:creationId xmlns:p14="http://schemas.microsoft.com/office/powerpoint/2010/main" val="173416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FB42C-8797-E671-E115-0D40C348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3113"/>
            <a:ext cx="10396882" cy="1151965"/>
          </a:xfrm>
        </p:spPr>
        <p:txBody>
          <a:bodyPr>
            <a:normAutofit/>
          </a:bodyPr>
          <a:lstStyle/>
          <a:p>
            <a:r>
              <a:rPr lang="hr-HR" sz="4400" dirty="0"/>
              <a:t>3. RAZRED OSNOVNE GLAZBENE ŠKOLE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D67FC0-E2A4-3FC9-589A-0F2B4EF1E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048" y="1383579"/>
            <a:ext cx="9031940" cy="19796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800" b="1" dirty="0">
                <a:latin typeface="Abadi" panose="020B0604020104020204" pitchFamily="34" charset="0"/>
              </a:rPr>
              <a:t> </a:t>
            </a:r>
            <a:r>
              <a:rPr lang="hr-HR" sz="2400" b="1" dirty="0">
                <a:latin typeface="Abadi" panose="020B0604020104020204" pitchFamily="34" charset="0"/>
              </a:rPr>
              <a:t>utorak – 30.6.2026. – velika KONCERTNA DVORANA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 9-10 ILI 16-17 SATI PREZIMENA  a-i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10-11 ILI 17-18 SATI PREZIMENA j-M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11-12 ILI 18-19 SATI PREZIMENA N-Ž</a:t>
            </a:r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8575F88-255A-42D2-A98A-2DEF879DC012}"/>
              </a:ext>
            </a:extLst>
          </p:cNvPr>
          <p:cNvSpPr txBox="1"/>
          <p:nvPr/>
        </p:nvSpPr>
        <p:spPr>
          <a:xfrm>
            <a:off x="623048" y="3361765"/>
            <a:ext cx="98880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latin typeface="Abadi" panose="020B0604020104020204" pitchFamily="34" charset="0"/>
              </a:rPr>
              <a:t>Upis u 4. razred moguć je najkasnije do petka, 17.7.2026. </a:t>
            </a:r>
          </a:p>
          <a:p>
            <a:r>
              <a:rPr lang="hr-HR" sz="1600" b="1" dirty="0">
                <a:latin typeface="Abadi" panose="020B0604020104020204" pitchFamily="34" charset="0"/>
              </a:rPr>
              <a:t>ili u razdoblju od 17.8.2026. do 24.8.2026. od 8 do 13 sati u tajništvu (soba 7) </a:t>
            </a:r>
            <a:br>
              <a:rPr lang="hr-HR" sz="1600" b="1" dirty="0">
                <a:latin typeface="Abadi" panose="020B0604020104020204" pitchFamily="34" charset="0"/>
              </a:rPr>
            </a:br>
            <a:endParaRPr lang="hr-HR" sz="1600" b="1" dirty="0">
              <a:latin typeface="Abadi" panose="020B0604020104020204" pitchFamily="34" charset="0"/>
            </a:endParaRPr>
          </a:p>
          <a:p>
            <a:r>
              <a:rPr lang="hr-HR" sz="1600" dirty="0">
                <a:solidFill>
                  <a:srgbClr val="C00000"/>
                </a:solidFill>
                <a:latin typeface="Abadi" panose="020B0604020104020204" pitchFamily="34" charset="0"/>
              </a:rPr>
              <a:t>Upisi se neće vršiti od 20.7.2026. do 14.8.2026.!</a:t>
            </a:r>
          </a:p>
          <a:p>
            <a:endParaRPr lang="hr-HR" sz="16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r>
              <a:rPr lang="hr-HR" sz="1600" dirty="0">
                <a:latin typeface="Abadi" panose="020B0604020104020204" pitchFamily="34" charset="0"/>
              </a:rPr>
              <a:t>Za učenike koji do 24.8.2026. ne izvrše upis u viši razred, smatrat će se da ne nastavljaju školovanje u Glazbenoj školi u Varaždinu te se više neće moći upisati!</a:t>
            </a:r>
          </a:p>
          <a:p>
            <a:endParaRPr lang="hr-HR" sz="1600" dirty="0">
              <a:latin typeface="Abadi" panose="020B0604020104020204" pitchFamily="34" charset="0"/>
            </a:endParaRPr>
          </a:p>
          <a:p>
            <a:r>
              <a:rPr lang="hr-HR" sz="1600" dirty="0">
                <a:latin typeface="Abadi" panose="020B0604020104020204" pitchFamily="34" charset="0"/>
              </a:rPr>
              <a:t>Učenici koji ne nastavljaju školovanje, dužni su dostaviti zahtjev za ispis na administrator@glazbena.hr </a:t>
            </a:r>
          </a:p>
        </p:txBody>
      </p:sp>
    </p:spTree>
    <p:extLst>
      <p:ext uri="{BB962C8B-B14F-4D97-AF65-F5344CB8AC3E}">
        <p14:creationId xmlns:p14="http://schemas.microsoft.com/office/powerpoint/2010/main" val="22507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FB42C-8797-E671-E115-0D40C348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3113"/>
            <a:ext cx="10396882" cy="1151965"/>
          </a:xfrm>
        </p:spPr>
        <p:txBody>
          <a:bodyPr>
            <a:normAutofit/>
          </a:bodyPr>
          <a:lstStyle/>
          <a:p>
            <a:r>
              <a:rPr lang="hr-HR" sz="4400" dirty="0"/>
              <a:t>4. RAZRED OSNOVNE GLAZBENE ŠKOLE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D67FC0-E2A4-3FC9-589A-0F2B4EF1E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048" y="1383579"/>
            <a:ext cx="9031940" cy="19796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800" b="1" dirty="0">
                <a:latin typeface="Abadi" panose="020B0604020104020204" pitchFamily="34" charset="0"/>
              </a:rPr>
              <a:t> </a:t>
            </a:r>
            <a:r>
              <a:rPr lang="hr-HR" sz="2400" b="1" dirty="0">
                <a:latin typeface="Abadi" panose="020B0604020104020204" pitchFamily="34" charset="0"/>
              </a:rPr>
              <a:t>utorak – 30.6.2026. – velika KONCERTNA DVORANA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 9-10 ILI 16-17 SATI PREZIMENA  a-i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10-11 ILI 17-18 SATI PREZIMENA j-M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11-12 ILI 18-19 SATI PREZIMENA N-Ž</a:t>
            </a:r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8575F88-255A-42D2-A98A-2DEF879DC012}"/>
              </a:ext>
            </a:extLst>
          </p:cNvPr>
          <p:cNvSpPr txBox="1"/>
          <p:nvPr/>
        </p:nvSpPr>
        <p:spPr>
          <a:xfrm>
            <a:off x="623048" y="3361765"/>
            <a:ext cx="98880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latin typeface="Abadi" panose="020B0604020104020204" pitchFamily="34" charset="0"/>
              </a:rPr>
              <a:t>Upis u 5. razred moguć je najkasnije do petka, 17.7.2026. </a:t>
            </a:r>
          </a:p>
          <a:p>
            <a:r>
              <a:rPr lang="hr-HR" sz="1600" b="1" dirty="0">
                <a:latin typeface="Abadi" panose="020B0604020104020204" pitchFamily="34" charset="0"/>
              </a:rPr>
              <a:t>ili u razdoblju od 17.8.2026. do 24.8.2026. od 8 do 13 sati u tajništvu (soba 7) </a:t>
            </a:r>
            <a:br>
              <a:rPr lang="hr-HR" sz="1600" b="1" dirty="0">
                <a:latin typeface="Abadi" panose="020B0604020104020204" pitchFamily="34" charset="0"/>
              </a:rPr>
            </a:br>
            <a:endParaRPr lang="hr-HR" sz="1600" b="1" dirty="0">
              <a:latin typeface="Abadi" panose="020B0604020104020204" pitchFamily="34" charset="0"/>
            </a:endParaRPr>
          </a:p>
          <a:p>
            <a:r>
              <a:rPr lang="hr-HR" sz="1600" dirty="0">
                <a:solidFill>
                  <a:srgbClr val="C00000"/>
                </a:solidFill>
                <a:latin typeface="Abadi" panose="020B0604020104020204" pitchFamily="34" charset="0"/>
              </a:rPr>
              <a:t>Upisi se neće vršiti od 20.7.2026. do 14.8.2026.!</a:t>
            </a:r>
          </a:p>
          <a:p>
            <a:endParaRPr lang="hr-HR" sz="16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r>
              <a:rPr lang="hr-HR" sz="1600" dirty="0">
                <a:latin typeface="Abadi" panose="020B0604020104020204" pitchFamily="34" charset="0"/>
              </a:rPr>
              <a:t>Za učenike koji do 24.8.2026. ne izvrše upis u viši razred, smatrat će se da ne nastavljaju školovanje u Glazbenoj školi u Varaždinu te se više neće moći upisati!</a:t>
            </a:r>
          </a:p>
          <a:p>
            <a:endParaRPr lang="hr-HR" sz="1600" dirty="0">
              <a:latin typeface="Abadi" panose="020B0604020104020204" pitchFamily="34" charset="0"/>
            </a:endParaRPr>
          </a:p>
          <a:p>
            <a:r>
              <a:rPr lang="hr-HR" sz="1600" dirty="0">
                <a:latin typeface="Abadi" panose="020B0604020104020204" pitchFamily="34" charset="0"/>
              </a:rPr>
              <a:t>Učenici koji ne nastavljaju školovanje, dužni su dostaviti zahtjev za ispis na administrator@glazbena.hr </a:t>
            </a:r>
          </a:p>
        </p:txBody>
      </p:sp>
    </p:spTree>
    <p:extLst>
      <p:ext uri="{BB962C8B-B14F-4D97-AF65-F5344CB8AC3E}">
        <p14:creationId xmlns:p14="http://schemas.microsoft.com/office/powerpoint/2010/main" val="392863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FB42C-8797-E671-E115-0D40C348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3113"/>
            <a:ext cx="10396882" cy="1151965"/>
          </a:xfrm>
        </p:spPr>
        <p:txBody>
          <a:bodyPr>
            <a:normAutofit/>
          </a:bodyPr>
          <a:lstStyle/>
          <a:p>
            <a:r>
              <a:rPr lang="hr-HR" sz="4400" dirty="0"/>
              <a:t>5. RAZRED OSNOVNE GLAZBENE ŠKOLE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D67FC0-E2A4-3FC9-589A-0F2B4EF1E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048" y="1590548"/>
            <a:ext cx="8843681" cy="15568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800" b="1" dirty="0">
                <a:latin typeface="Abadi" panose="020B0604020104020204" pitchFamily="34" charset="0"/>
              </a:rPr>
              <a:t> </a:t>
            </a:r>
            <a:r>
              <a:rPr lang="hr-HR" sz="2400" b="1" dirty="0">
                <a:latin typeface="Abadi" panose="020B0604020104020204" pitchFamily="34" charset="0"/>
              </a:rPr>
              <a:t>srijeda – 1.7.2026. – učionica 10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 9-10 ILI 16-17 SATI PREZIMENA  a-N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10-11 ILI 17-18 SATI PREZIMENA O-Ž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8575F88-255A-42D2-A98A-2DEF879DC012}"/>
              </a:ext>
            </a:extLst>
          </p:cNvPr>
          <p:cNvSpPr txBox="1"/>
          <p:nvPr/>
        </p:nvSpPr>
        <p:spPr>
          <a:xfrm>
            <a:off x="623048" y="3361765"/>
            <a:ext cx="98880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latin typeface="Abadi" panose="020B0604020104020204" pitchFamily="34" charset="0"/>
              </a:rPr>
              <a:t>Upis u 6. razred moguć je najkasnije do petka, 17.7.2026. </a:t>
            </a:r>
          </a:p>
          <a:p>
            <a:r>
              <a:rPr lang="hr-HR" sz="1600" b="1" dirty="0">
                <a:latin typeface="Abadi" panose="020B0604020104020204" pitchFamily="34" charset="0"/>
              </a:rPr>
              <a:t>ili u razdoblju od 17.8.2026. do 24.8.2026. od 8 do 13 sati u tajništvu (soba 7) </a:t>
            </a:r>
            <a:br>
              <a:rPr lang="hr-HR" sz="1600" b="1" dirty="0">
                <a:latin typeface="Abadi" panose="020B0604020104020204" pitchFamily="34" charset="0"/>
              </a:rPr>
            </a:br>
            <a:endParaRPr lang="hr-HR" sz="1600" b="1" dirty="0">
              <a:latin typeface="Abadi" panose="020B0604020104020204" pitchFamily="34" charset="0"/>
            </a:endParaRPr>
          </a:p>
          <a:p>
            <a:r>
              <a:rPr lang="hr-HR" sz="1600" dirty="0">
                <a:solidFill>
                  <a:srgbClr val="C00000"/>
                </a:solidFill>
                <a:latin typeface="Abadi" panose="020B0604020104020204" pitchFamily="34" charset="0"/>
              </a:rPr>
              <a:t>Upisi se neće vršiti od 20.7.2026. do 14.8.2026.!</a:t>
            </a:r>
          </a:p>
          <a:p>
            <a:endParaRPr lang="hr-HR" sz="16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r>
              <a:rPr lang="hr-HR" sz="1600" dirty="0">
                <a:latin typeface="Abadi" panose="020B0604020104020204" pitchFamily="34" charset="0"/>
              </a:rPr>
              <a:t>Za učenike koji do 24.8.2026. ne izvrše upis u viši razred, smatrat će se da ne nastavljaju školovanje u Glazbenoj školi u Varaždinu te se više neće moći upisati!</a:t>
            </a:r>
          </a:p>
          <a:p>
            <a:endParaRPr lang="hr-HR" sz="1600" dirty="0">
              <a:latin typeface="Abadi" panose="020B0604020104020204" pitchFamily="34" charset="0"/>
            </a:endParaRPr>
          </a:p>
          <a:p>
            <a:r>
              <a:rPr lang="hr-HR" sz="1600" dirty="0">
                <a:latin typeface="Abadi" panose="020B0604020104020204" pitchFamily="34" charset="0"/>
              </a:rPr>
              <a:t>Učenici koji ne nastavljaju školovanje, dužni su dostaviti zahtjev za ispis na administrator@glazbena.hr </a:t>
            </a:r>
          </a:p>
        </p:txBody>
      </p:sp>
    </p:spTree>
    <p:extLst>
      <p:ext uri="{BB962C8B-B14F-4D97-AF65-F5344CB8AC3E}">
        <p14:creationId xmlns:p14="http://schemas.microsoft.com/office/powerpoint/2010/main" val="47388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FB42C-8797-E671-E115-0D40C348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3113"/>
            <a:ext cx="10396882" cy="1151965"/>
          </a:xfrm>
        </p:spPr>
        <p:txBody>
          <a:bodyPr>
            <a:normAutofit/>
          </a:bodyPr>
          <a:lstStyle/>
          <a:p>
            <a:r>
              <a:rPr lang="hr-HR" sz="4400" dirty="0"/>
              <a:t>6. RAZRED OSNOVNE GLAZBENE ŠKOLE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D67FC0-E2A4-3FC9-589A-0F2B4EF1E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366" y="1903532"/>
            <a:ext cx="9031940" cy="19796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2800" b="1" dirty="0">
                <a:latin typeface="Abadi" panose="020B0604020104020204" pitchFamily="34" charset="0"/>
              </a:rPr>
              <a:t> </a:t>
            </a:r>
            <a:r>
              <a:rPr lang="hr-HR" sz="2400" b="1" dirty="0">
                <a:latin typeface="Abadi" panose="020B0604020104020204" pitchFamily="34" charset="0"/>
              </a:rPr>
              <a:t>srijeda – 1.7.2026. – učionica 11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 9-10 ILI 16-17 SATI PREZIMENA  a-J</a:t>
            </a:r>
          </a:p>
          <a:p>
            <a:pPr lvl="1">
              <a:lnSpc>
                <a:spcPct val="100000"/>
              </a:lnSpc>
            </a:pPr>
            <a:r>
              <a:rPr lang="hr-HR" sz="2400" dirty="0">
                <a:latin typeface="Abadi" panose="020B0604020104020204" pitchFamily="34" charset="0"/>
              </a:rPr>
              <a:t>10-11 ILI 17-18 SATI PREZIMENA K-Ž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A4AD420-4863-48EC-B438-9776324DE6E4}"/>
              </a:ext>
            </a:extLst>
          </p:cNvPr>
          <p:cNvSpPr txBox="1"/>
          <p:nvPr/>
        </p:nvSpPr>
        <p:spPr>
          <a:xfrm>
            <a:off x="685801" y="3663008"/>
            <a:ext cx="87898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Abadi" panose="020B0604020104020204" pitchFamily="34" charset="0"/>
              </a:rPr>
              <a:t>Podizanje svjedodžbi moguće </a:t>
            </a:r>
            <a:r>
              <a:rPr lang="hr-HR" sz="1800" b="1" dirty="0">
                <a:latin typeface="Abadi" panose="020B0604020104020204" pitchFamily="34" charset="0"/>
              </a:rPr>
              <a:t>je najkasnije do petka, 17.7.2026. </a:t>
            </a:r>
          </a:p>
          <a:p>
            <a:r>
              <a:rPr lang="hr-HR" sz="1800" b="1" dirty="0">
                <a:latin typeface="Abadi" panose="020B0604020104020204" pitchFamily="34" charset="0"/>
              </a:rPr>
              <a:t>ili u razdoblju od 17.8.2026. do 24.8.2026. od 8 do 13 sati u tajništvu (soba 7) </a:t>
            </a:r>
            <a:br>
              <a:rPr lang="hr-HR" sz="1800" b="1" dirty="0">
                <a:latin typeface="Abadi" panose="020B0604020104020204" pitchFamily="34" charset="0"/>
              </a:rPr>
            </a:br>
            <a:endParaRPr lang="hr-HR" sz="1800" b="1" dirty="0">
              <a:latin typeface="Abadi" panose="020B0604020104020204" pitchFamily="34" charset="0"/>
            </a:endParaRPr>
          </a:p>
          <a:p>
            <a:r>
              <a:rPr lang="hr-HR" sz="1800" dirty="0">
                <a:solidFill>
                  <a:srgbClr val="C00000"/>
                </a:solidFill>
                <a:latin typeface="Abadi" panose="020B0604020104020204" pitchFamily="34" charset="0"/>
              </a:rPr>
              <a:t>Podizanje svjedodžbi neće biti moguće od 20.7.2026. do 14.8.2026.!</a:t>
            </a:r>
          </a:p>
        </p:txBody>
      </p:sp>
    </p:spTree>
    <p:extLst>
      <p:ext uri="{BB962C8B-B14F-4D97-AF65-F5344CB8AC3E}">
        <p14:creationId xmlns:p14="http://schemas.microsoft.com/office/powerpoint/2010/main" val="328802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FB42C-8797-E671-E115-0D40C348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165847"/>
            <a:ext cx="10396882" cy="1151965"/>
          </a:xfrm>
        </p:spPr>
        <p:txBody>
          <a:bodyPr>
            <a:normAutofit/>
          </a:bodyPr>
          <a:lstStyle/>
          <a:p>
            <a:r>
              <a:rPr lang="hr-HR" sz="4400" dirty="0"/>
              <a:t>Područni odjel u </a:t>
            </a:r>
            <a:r>
              <a:rPr lang="hr-HR" sz="4400" dirty="0" err="1"/>
              <a:t>ivancu</a:t>
            </a:r>
            <a:endParaRPr lang="hr-HR" sz="4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D67FC0-E2A4-3FC9-589A-0F2B4EF1E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1139911"/>
            <a:ext cx="9094693" cy="2688018"/>
          </a:xfrm>
        </p:spPr>
        <p:txBody>
          <a:bodyPr>
            <a:normAutofit fontScale="70000" lnSpcReduction="20000"/>
          </a:bodyPr>
          <a:lstStyle/>
          <a:p>
            <a:r>
              <a:rPr lang="hr-HR" sz="2800" b="1" dirty="0">
                <a:latin typeface="Abadi" panose="020B0604020104020204" pitchFamily="34" charset="0"/>
              </a:rPr>
              <a:t>Utorak – 30.6.2026. </a:t>
            </a:r>
          </a:p>
          <a:p>
            <a:pPr lvl="1"/>
            <a:r>
              <a:rPr lang="hr-HR" sz="2800" dirty="0">
                <a:latin typeface="Abadi" panose="020B0604020104020204" pitchFamily="34" charset="0"/>
              </a:rPr>
              <a:t> 1. &amp; 6. razred – 16:00 sati prezimena A-LJ </a:t>
            </a:r>
          </a:p>
          <a:p>
            <a:pPr marL="457200" lvl="1" indent="0">
              <a:buNone/>
            </a:pPr>
            <a:r>
              <a:rPr lang="hr-HR" sz="2800" dirty="0">
                <a:latin typeface="Abadi" panose="020B0604020104020204" pitchFamily="34" charset="0"/>
              </a:rPr>
              <a:t>		          - 16:30 sati prezimena M-Ž</a:t>
            </a:r>
          </a:p>
          <a:p>
            <a:pPr lvl="1"/>
            <a:r>
              <a:rPr lang="hr-HR" sz="2000" dirty="0">
                <a:latin typeface="Abadi" panose="020B0604020104020204" pitchFamily="34" charset="0"/>
              </a:rPr>
              <a:t> </a:t>
            </a:r>
            <a:r>
              <a:rPr lang="hr-HR" sz="2800" dirty="0">
                <a:latin typeface="Abadi" panose="020B0604020104020204" pitchFamily="34" charset="0"/>
              </a:rPr>
              <a:t>2. &amp; 4. razred – 17:30 sati prezimena A-LJ</a:t>
            </a:r>
          </a:p>
          <a:p>
            <a:pPr marL="457200" lvl="1" indent="0">
              <a:buNone/>
            </a:pPr>
            <a:r>
              <a:rPr lang="hr-HR" sz="2800" dirty="0">
                <a:latin typeface="Abadi" panose="020B0604020104020204" pitchFamily="34" charset="0"/>
              </a:rPr>
              <a:t>		          - 18:00 sati prezimena M-Ž</a:t>
            </a:r>
          </a:p>
          <a:p>
            <a:pPr lvl="1"/>
            <a:r>
              <a:rPr lang="hr-HR" sz="2800" dirty="0">
                <a:latin typeface="Abadi" panose="020B0604020104020204" pitchFamily="34" charset="0"/>
              </a:rPr>
              <a:t> 3. &amp; 5. razred – 18:30 sati prezimena A-K</a:t>
            </a:r>
          </a:p>
          <a:p>
            <a:pPr marL="457200" lvl="1" indent="0">
              <a:buNone/>
            </a:pPr>
            <a:r>
              <a:rPr lang="hr-HR" sz="2800" dirty="0">
                <a:latin typeface="Abadi" panose="020B0604020104020204" pitchFamily="34" charset="0"/>
              </a:rPr>
              <a:t>                            - 19:00 sati prezimena L-Ž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2AC221E-C431-4E00-ABFC-5E11076AF849}"/>
              </a:ext>
            </a:extLst>
          </p:cNvPr>
          <p:cNvSpPr txBox="1"/>
          <p:nvPr/>
        </p:nvSpPr>
        <p:spPr>
          <a:xfrm>
            <a:off x="340659" y="3729317"/>
            <a:ext cx="107398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b="1" dirty="0">
                <a:latin typeface="Abadi" panose="020B0604020104020204" pitchFamily="34" charset="0"/>
              </a:rPr>
              <a:t>Upis u viši razred je odmah nakon podjele svjedodžbi ili naknadno u Glazbenoj školi u Varaždinu najkasnije do petka, 17.7.2026. </a:t>
            </a:r>
          </a:p>
          <a:p>
            <a:r>
              <a:rPr lang="hr-HR" sz="1400" b="1" dirty="0">
                <a:latin typeface="Abadi" panose="020B0604020104020204" pitchFamily="34" charset="0"/>
              </a:rPr>
              <a:t>ili u razdoblju od 17.8.2026. do 24.8.2026. od 8 do 13 sati u tajništvu (soba 7).</a:t>
            </a:r>
            <a:br>
              <a:rPr lang="hr-HR" sz="1400" b="1" dirty="0">
                <a:latin typeface="Abadi" panose="020B0604020104020204" pitchFamily="34" charset="0"/>
              </a:rPr>
            </a:br>
            <a:endParaRPr lang="hr-HR" sz="1400" b="1" dirty="0">
              <a:latin typeface="Abadi" panose="020B0604020104020204" pitchFamily="34" charset="0"/>
            </a:endParaRPr>
          </a:p>
          <a:p>
            <a:r>
              <a:rPr lang="hr-HR" sz="1400" dirty="0">
                <a:solidFill>
                  <a:srgbClr val="C00000"/>
                </a:solidFill>
                <a:latin typeface="Abadi" panose="020B0604020104020204" pitchFamily="34" charset="0"/>
              </a:rPr>
              <a:t>Upisi se neće vršiti od 20.7.2026. do 14.8.2026.!</a:t>
            </a:r>
          </a:p>
          <a:p>
            <a:endParaRPr lang="hr-HR" sz="1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r>
              <a:rPr lang="hr-HR" sz="1400" dirty="0">
                <a:latin typeface="Abadi" panose="020B0604020104020204" pitchFamily="34" charset="0"/>
              </a:rPr>
              <a:t>Za učenike koji do 24.8.2026. ne izvrše upis u viši razred, smatrat će se da ne nastavljaju školovanje u Područnom odjelu u Ivancu </a:t>
            </a:r>
            <a:br>
              <a:rPr lang="hr-HR" sz="1400" dirty="0">
                <a:latin typeface="Abadi" panose="020B0604020104020204" pitchFamily="34" charset="0"/>
              </a:rPr>
            </a:br>
            <a:r>
              <a:rPr lang="hr-HR" sz="1400" dirty="0">
                <a:latin typeface="Abadi" panose="020B0604020104020204" pitchFamily="34" charset="0"/>
              </a:rPr>
              <a:t>te se više neće moći upisati!</a:t>
            </a:r>
          </a:p>
          <a:p>
            <a:r>
              <a:rPr lang="hr-HR" sz="1400" dirty="0">
                <a:latin typeface="Abadi" panose="020B0604020104020204" pitchFamily="34" charset="0"/>
              </a:rPr>
              <a:t>Učenici koji ne nastavljaju školovanje, dužni su dostaviti zahtjev za ispis na administrator@glazbena.hr </a:t>
            </a:r>
          </a:p>
        </p:txBody>
      </p:sp>
    </p:spTree>
    <p:extLst>
      <p:ext uri="{BB962C8B-B14F-4D97-AF65-F5344CB8AC3E}">
        <p14:creationId xmlns:p14="http://schemas.microsoft.com/office/powerpoint/2010/main" val="55130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6FB42C-8797-E671-E115-0D40C348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Područni odjel u VARAŽDINSKIM TOPLICAMA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D67FC0-E2A4-3FC9-589A-0F2B4EF1E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940055"/>
            <a:ext cx="5103225" cy="1535079"/>
          </a:xfrm>
        </p:spPr>
        <p:txBody>
          <a:bodyPr>
            <a:normAutofit fontScale="77500" lnSpcReduction="20000"/>
          </a:bodyPr>
          <a:lstStyle/>
          <a:p>
            <a:r>
              <a:rPr lang="hr-HR" sz="2800" b="1" dirty="0">
                <a:latin typeface="Abadi" panose="020B0604020104020204" pitchFamily="34" charset="0"/>
              </a:rPr>
              <a:t>utorak – 30.6.2026. </a:t>
            </a:r>
          </a:p>
          <a:p>
            <a:pPr lvl="1"/>
            <a:r>
              <a:rPr lang="hr-HR" sz="2600" dirty="0">
                <a:latin typeface="Abadi" panose="020B0604020104020204" pitchFamily="34" charset="0"/>
              </a:rPr>
              <a:t> 1. razred – 16:00 sati </a:t>
            </a:r>
          </a:p>
          <a:p>
            <a:pPr lvl="1"/>
            <a:r>
              <a:rPr lang="hr-HR" sz="2600" dirty="0">
                <a:latin typeface="Abadi" panose="020B0604020104020204" pitchFamily="34" charset="0"/>
              </a:rPr>
              <a:t> 2. razred – 16:30 SATI</a:t>
            </a:r>
          </a:p>
          <a:p>
            <a:pPr lvl="1"/>
            <a:r>
              <a:rPr lang="hr-HR" sz="2600" dirty="0">
                <a:latin typeface="Abadi" panose="020B0604020104020204" pitchFamily="34" charset="0"/>
              </a:rPr>
              <a:t> 3. razred – 17:00 sati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2E63FD78-0A52-4F31-BBF8-27F1CF35294F}"/>
              </a:ext>
            </a:extLst>
          </p:cNvPr>
          <p:cNvSpPr txBox="1">
            <a:spLocks/>
          </p:cNvSpPr>
          <p:nvPr/>
        </p:nvSpPr>
        <p:spPr>
          <a:xfrm>
            <a:off x="5188258" y="1940055"/>
            <a:ext cx="5103225" cy="153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 dirty="0">
                <a:latin typeface="Abadi" panose="020B0604020104020204" pitchFamily="34" charset="0"/>
              </a:rPr>
              <a:t>utorak – 30.6.2026. </a:t>
            </a:r>
          </a:p>
          <a:p>
            <a:pPr lvl="1"/>
            <a:r>
              <a:rPr lang="hr-HR" sz="2600" dirty="0">
                <a:latin typeface="Abadi" panose="020B0604020104020204" pitchFamily="34" charset="0"/>
              </a:rPr>
              <a:t> 4. razred – 17:30 sati </a:t>
            </a:r>
          </a:p>
          <a:p>
            <a:pPr lvl="1"/>
            <a:r>
              <a:rPr lang="hr-HR" sz="2600" dirty="0">
                <a:latin typeface="Abadi" panose="020B0604020104020204" pitchFamily="34" charset="0"/>
              </a:rPr>
              <a:t> 5. razred – 18:00 SATI</a:t>
            </a:r>
          </a:p>
          <a:p>
            <a:pPr lvl="1"/>
            <a:r>
              <a:rPr lang="hr-HR" sz="2600" dirty="0">
                <a:latin typeface="Abadi" panose="020B0604020104020204" pitchFamily="34" charset="0"/>
              </a:rPr>
              <a:t> 6. razred – 18:30 sati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88E9F44-26DC-46E4-94DF-50AE8D1BF130}"/>
              </a:ext>
            </a:extLst>
          </p:cNvPr>
          <p:cNvSpPr txBox="1"/>
          <p:nvPr/>
        </p:nvSpPr>
        <p:spPr>
          <a:xfrm>
            <a:off x="514318" y="3657600"/>
            <a:ext cx="107398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b="1" dirty="0">
                <a:latin typeface="Abadi" panose="020B0604020104020204" pitchFamily="34" charset="0"/>
              </a:rPr>
              <a:t>Upis u viši razred je odmah nakon podjele svjedodžbi ili naknadno u Glazbenoj školi u Varaždinu najkasnije do petka, 17.7.2026. </a:t>
            </a:r>
          </a:p>
          <a:p>
            <a:r>
              <a:rPr lang="hr-HR" sz="1400" b="1" dirty="0">
                <a:latin typeface="Abadi" panose="020B0604020104020204" pitchFamily="34" charset="0"/>
              </a:rPr>
              <a:t>ili u razdoblju od 17.8.2026. do 24.8.2026. od 8 do 13 sati u tajništvu (soba 7). </a:t>
            </a:r>
            <a:br>
              <a:rPr lang="hr-HR" sz="1400" b="1" dirty="0">
                <a:latin typeface="Abadi" panose="020B0604020104020204" pitchFamily="34" charset="0"/>
              </a:rPr>
            </a:br>
            <a:endParaRPr lang="hr-HR" sz="1400" b="1" dirty="0">
              <a:latin typeface="Abadi" panose="020B0604020104020204" pitchFamily="34" charset="0"/>
            </a:endParaRPr>
          </a:p>
          <a:p>
            <a:r>
              <a:rPr lang="hr-HR" sz="1400" dirty="0">
                <a:solidFill>
                  <a:srgbClr val="C00000"/>
                </a:solidFill>
                <a:latin typeface="Abadi" panose="020B0604020104020204" pitchFamily="34" charset="0"/>
              </a:rPr>
              <a:t>Upisi se neće vršiti od 20.7.2026. do 14.8.2026.!</a:t>
            </a:r>
          </a:p>
          <a:p>
            <a:endParaRPr lang="hr-HR" sz="1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r>
              <a:rPr lang="hr-HR" sz="1400" dirty="0">
                <a:latin typeface="Abadi" panose="020B0604020104020204" pitchFamily="34" charset="0"/>
              </a:rPr>
              <a:t>Za učenike koji do 24.8.2026. ne izvrše upis u viši razred, smatrat će se da ne nastavljaju školovanje u Područnom odjelu u Varaždinskim Toplicama te se više neće moći upisati!</a:t>
            </a:r>
          </a:p>
          <a:p>
            <a:r>
              <a:rPr lang="hr-HR" sz="1400" dirty="0">
                <a:latin typeface="Abadi" panose="020B0604020104020204" pitchFamily="34" charset="0"/>
              </a:rPr>
              <a:t>Učenici koji ne nastavljaju školovanje, dužni su dostaviti zahtjev za ispis na administrator@glazbena.hr </a:t>
            </a:r>
          </a:p>
        </p:txBody>
      </p:sp>
    </p:spTree>
    <p:extLst>
      <p:ext uri="{BB962C8B-B14F-4D97-AF65-F5344CB8AC3E}">
        <p14:creationId xmlns:p14="http://schemas.microsoft.com/office/powerpoint/2010/main" val="2599521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događaj]]</Template>
  <TotalTime>1386</TotalTime>
  <Words>1633</Words>
  <Application>Microsoft Office PowerPoint</Application>
  <PresentationFormat>Široki zaslon</PresentationFormat>
  <Paragraphs>151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Abadi</vt:lpstr>
      <vt:lpstr>Arial</vt:lpstr>
      <vt:lpstr>Impact</vt:lpstr>
      <vt:lpstr>Glavni događaj</vt:lpstr>
      <vt:lpstr>PODJELA SVJEDODŽBI - termini</vt:lpstr>
      <vt:lpstr>1. RAZRED OSNOVNE GLAZBENE ŠKOLE</vt:lpstr>
      <vt:lpstr>2. RAZRED OSNOVNE GLAZBENE ŠKOLE</vt:lpstr>
      <vt:lpstr>3. RAZRED OSNOVNE GLAZBENE ŠKOLE</vt:lpstr>
      <vt:lpstr>4. RAZRED OSNOVNE GLAZBENE ŠKOLE</vt:lpstr>
      <vt:lpstr>5. RAZRED OSNOVNE GLAZBENE ŠKOLE</vt:lpstr>
      <vt:lpstr>6. RAZRED OSNOVNE GLAZBENE ŠKOLE</vt:lpstr>
      <vt:lpstr>Područni odjel u ivancu</vt:lpstr>
      <vt:lpstr>Područni odjel u VARAŽDINSKIM TOPLICAMA</vt:lpstr>
      <vt:lpstr>Područni odjel u CESTICI</vt:lpstr>
      <vt:lpstr>Područni odjel u LEPOGLAVI</vt:lpstr>
      <vt:lpstr>Pripremno obrazovanje</vt:lpstr>
      <vt:lpstr>Srednja škola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PODJELA SVJEDODŽBI</dc:title>
  <dc:creator>Marina Sokol</dc:creator>
  <cp:lastModifiedBy>Sunčana Medved</cp:lastModifiedBy>
  <cp:revision>15</cp:revision>
  <dcterms:created xsi:type="dcterms:W3CDTF">2024-06-24T07:38:53Z</dcterms:created>
  <dcterms:modified xsi:type="dcterms:W3CDTF">2026-06-18T08:32:11Z</dcterms:modified>
</cp:coreProperties>
</file>